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9"/>
  </p:notesMasterIdLst>
  <p:sldIdLst>
    <p:sldId id="256" r:id="rId2"/>
    <p:sldId id="257" r:id="rId3"/>
    <p:sldId id="258" r:id="rId4"/>
    <p:sldId id="280" r:id="rId5"/>
    <p:sldId id="259" r:id="rId6"/>
    <p:sldId id="260" r:id="rId7"/>
    <p:sldId id="261" r:id="rId8"/>
    <p:sldId id="282" r:id="rId9"/>
    <p:sldId id="281" r:id="rId10"/>
    <p:sldId id="283" r:id="rId11"/>
    <p:sldId id="284" r:id="rId12"/>
    <p:sldId id="287" r:id="rId13"/>
    <p:sldId id="285" r:id="rId14"/>
    <p:sldId id="289" r:id="rId15"/>
    <p:sldId id="286" r:id="rId16"/>
    <p:sldId id="288" r:id="rId17"/>
    <p:sldId id="290" r:id="rId18"/>
  </p:sldIdLst>
  <p:sldSz cx="9144000" cy="5143500" type="screen16x9"/>
  <p:notesSz cx="6858000" cy="9144000"/>
  <p:embeddedFontLst>
    <p:embeddedFont>
      <p:font typeface="ACADEMY ENGRAVED LET PLAIN:1.0" panose="02000000000000000000" pitchFamily="2" charset="0"/>
      <p:regular r:id="rId20"/>
    </p:embeddedFont>
    <p:embeddedFont>
      <p:font typeface="Advent Pro Light" panose="02000506040000020004" pitchFamily="2" charset="77"/>
      <p:regular r:id="rId21"/>
      <p:bold r:id="rId22"/>
    </p:embeddedFont>
    <p:embeddedFont>
      <p:font typeface="Anton" pitchFamily="2" charset="77"/>
      <p:regular r:id="rId23"/>
    </p:embeddedFont>
    <p:embeddedFont>
      <p:font typeface="Book Antiqua" panose="02040602050305030304" pitchFamily="18" charset="0"/>
      <p:regular r:id="rId24"/>
      <p:bold r:id="rId25"/>
      <p:italic r:id="rId26"/>
      <p:boldItalic r:id="rId27"/>
    </p:embeddedFont>
    <p:embeddedFont>
      <p:font typeface="Fira Sans" panose="020B0503050000020004" pitchFamily="34" charset="0"/>
      <p:regular r:id="rId28"/>
      <p:bold r:id="rId29"/>
      <p:italic r:id="rId30"/>
      <p:boldItalic r:id="rId31"/>
    </p:embeddedFont>
    <p:embeddedFont>
      <p:font typeface="Fira Sans Condensed Light" panose="020F0302020204030204" pitchFamily="34" charset="0"/>
      <p:regular r:id="rId32"/>
      <p:bold r:id="rId33"/>
      <p:italic r:id="rId34"/>
      <p:boldItalic r:id="rId35"/>
    </p:embeddedFont>
    <p:embeddedFont>
      <p:font typeface="Rajdhani" panose="02000000000000000000" pitchFamily="2" charset="77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80BB596-023F-48AC-9DF9-ED39C15FF80C}">
  <a:tblStyle styleId="{780BB596-023F-48AC-9DF9-ED39C15FF8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197"/>
  </p:normalViewPr>
  <p:slideViewPr>
    <p:cSldViewPr snapToGrid="0">
      <p:cViewPr varScale="1">
        <p:scale>
          <a:sx n="162" d="100"/>
          <a:sy n="162" d="100"/>
        </p:scale>
        <p:origin x="20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viewProps" Target="view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7198C5-FA1A-41FF-B325-B216D402D064}" type="doc">
      <dgm:prSet loTypeId="urn:microsoft.com/office/officeart/2005/8/layout/vList2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1628D752-DFE3-4C3F-B49B-E248A43D1D22}">
      <dgm:prSet custT="1"/>
      <dgm:spPr/>
      <dgm:t>
        <a:bodyPr/>
        <a:lstStyle/>
        <a:p>
          <a:pPr algn="ctr"/>
          <a:r>
            <a:rPr lang="en-US" sz="1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We had about 23705 rows and 5 columns</a:t>
          </a:r>
        </a:p>
      </dgm:t>
    </dgm:pt>
    <dgm:pt modelId="{33D56305-C52C-4BEB-A406-ABD09045A602}" type="parTrans" cxnId="{37C16402-DD02-45ED-BF75-62C265CAA663}">
      <dgm:prSet/>
      <dgm:spPr/>
      <dgm:t>
        <a:bodyPr/>
        <a:lstStyle/>
        <a:p>
          <a:pPr algn="ctr"/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3E69CBE-FBD5-4D72-A4F0-6B8F7EB8321F}" type="sibTrans" cxnId="{37C16402-DD02-45ED-BF75-62C265CAA663}">
      <dgm:prSet/>
      <dgm:spPr/>
      <dgm:t>
        <a:bodyPr/>
        <a:lstStyle/>
        <a:p>
          <a:pPr algn="ctr"/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CE52D9D-2DC9-43B3-BB25-A998B2305ADE}">
      <dgm:prSet custT="1"/>
      <dgm:spPr/>
      <dgm:t>
        <a:bodyPr/>
        <a:lstStyle/>
        <a:p>
          <a:pPr algn="ctr"/>
          <a:r>
            <a:rPr lang="en-US" sz="1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Consists  of about 199.7 MB </a:t>
          </a:r>
        </a:p>
      </dgm:t>
    </dgm:pt>
    <dgm:pt modelId="{3B8F336B-8BAC-46FD-90C0-D4C41C88E34A}" type="parTrans" cxnId="{3DC00A30-1479-4FF0-8229-102AED5FD252}">
      <dgm:prSet/>
      <dgm:spPr/>
      <dgm:t>
        <a:bodyPr/>
        <a:lstStyle/>
        <a:p>
          <a:pPr algn="ctr"/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E84C3AF-8B4E-4FB7-AE31-399BF40F51B5}" type="sibTrans" cxnId="{3DC00A30-1479-4FF0-8229-102AED5FD252}">
      <dgm:prSet/>
      <dgm:spPr/>
      <dgm:t>
        <a:bodyPr/>
        <a:lstStyle/>
        <a:p>
          <a:pPr algn="ctr"/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9681B14-E9F5-46BF-B47D-E0C4BC0568B7}">
      <dgm:prSet custT="1"/>
      <dgm:spPr/>
      <dgm:t>
        <a:bodyPr/>
        <a:lstStyle/>
        <a:p>
          <a:pPr algn="ctr"/>
          <a:r>
            <a:rPr lang="en-US" sz="1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Has been extracted from Kaggle.</a:t>
          </a:r>
        </a:p>
      </dgm:t>
    </dgm:pt>
    <dgm:pt modelId="{3C960A9D-5A3A-40BA-8627-9821F027015D}" type="parTrans" cxnId="{E3F7BA35-0E5D-4783-94B7-E26DAF7550A1}">
      <dgm:prSet/>
      <dgm:spPr/>
      <dgm:t>
        <a:bodyPr/>
        <a:lstStyle/>
        <a:p>
          <a:pPr algn="ctr"/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9EDED3E-B7F0-4BAA-89D2-EFB107F9BAF9}" type="sibTrans" cxnId="{E3F7BA35-0E5D-4783-94B7-E26DAF7550A1}">
      <dgm:prSet/>
      <dgm:spPr/>
      <dgm:t>
        <a:bodyPr/>
        <a:lstStyle/>
        <a:p>
          <a:pPr algn="ctr"/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7CFDBFE-A285-4C7E-865B-96DF16448195}">
      <dgm:prSet custT="1"/>
      <dgm:spPr/>
      <dgm:t>
        <a:bodyPr/>
        <a:lstStyle/>
        <a:p>
          <a:pPr algn="ctr"/>
          <a:r>
            <a:rPr lang="en-US" sz="1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CSV of facial images that are labeled based on age, gender and ethnicity </a:t>
          </a:r>
        </a:p>
      </dgm:t>
    </dgm:pt>
    <dgm:pt modelId="{5A7DA00C-21AC-4D04-AA73-D55B55EE0074}" type="parTrans" cxnId="{091244D8-6809-4CE8-9798-8E21E15795C2}">
      <dgm:prSet/>
      <dgm:spPr/>
      <dgm:t>
        <a:bodyPr/>
        <a:lstStyle/>
        <a:p>
          <a:pPr algn="ctr"/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D8DF108-2D41-47A0-B907-2D169FDEC00D}" type="sibTrans" cxnId="{091244D8-6809-4CE8-9798-8E21E15795C2}">
      <dgm:prSet/>
      <dgm:spPr/>
      <dgm:t>
        <a:bodyPr/>
        <a:lstStyle/>
        <a:p>
          <a:pPr algn="ctr"/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6D24A71-7DDE-5C44-A140-C76F295D65AF}" type="pres">
      <dgm:prSet presAssocID="{A67198C5-FA1A-41FF-B325-B216D402D064}" presName="linear" presStyleCnt="0">
        <dgm:presLayoutVars>
          <dgm:animLvl val="lvl"/>
          <dgm:resizeHandles val="exact"/>
        </dgm:presLayoutVars>
      </dgm:prSet>
      <dgm:spPr/>
    </dgm:pt>
    <dgm:pt modelId="{E22CBF5E-4E38-8E47-A194-E61DE973D33F}" type="pres">
      <dgm:prSet presAssocID="{1628D752-DFE3-4C3F-B49B-E248A43D1D22}" presName="parentText" presStyleLbl="node1" presStyleIdx="0" presStyleCnt="4" custLinFactNeighborX="-413">
        <dgm:presLayoutVars>
          <dgm:chMax val="0"/>
          <dgm:bulletEnabled val="1"/>
        </dgm:presLayoutVars>
      </dgm:prSet>
      <dgm:spPr/>
    </dgm:pt>
    <dgm:pt modelId="{47EECA75-1AB6-4441-9A71-D5A14552A484}" type="pres">
      <dgm:prSet presAssocID="{63E69CBE-FBD5-4D72-A4F0-6B8F7EB8321F}" presName="spacer" presStyleCnt="0"/>
      <dgm:spPr/>
    </dgm:pt>
    <dgm:pt modelId="{0CFFB0FF-D8F6-184E-AEC9-AEA0E76D2244}" type="pres">
      <dgm:prSet presAssocID="{7CE52D9D-2DC9-43B3-BB25-A998B2305AD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9D9EEAF-A2DF-0A44-B6FF-1FA6CA2D0479}" type="pres">
      <dgm:prSet presAssocID="{AE84C3AF-8B4E-4FB7-AE31-399BF40F51B5}" presName="spacer" presStyleCnt="0"/>
      <dgm:spPr/>
    </dgm:pt>
    <dgm:pt modelId="{17674EE1-4775-A745-B028-E039802CB687}" type="pres">
      <dgm:prSet presAssocID="{29681B14-E9F5-46BF-B47D-E0C4BC0568B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029D70B-CD5B-E142-81F1-CA7912D71639}" type="pres">
      <dgm:prSet presAssocID="{69EDED3E-B7F0-4BAA-89D2-EFB107F9BAF9}" presName="spacer" presStyleCnt="0"/>
      <dgm:spPr/>
    </dgm:pt>
    <dgm:pt modelId="{F4F139D1-548F-CE46-AD9A-AF69E4D61B83}" type="pres">
      <dgm:prSet presAssocID="{07CFDBFE-A285-4C7E-865B-96DF1644819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7C16402-DD02-45ED-BF75-62C265CAA663}" srcId="{A67198C5-FA1A-41FF-B325-B216D402D064}" destId="{1628D752-DFE3-4C3F-B49B-E248A43D1D22}" srcOrd="0" destOrd="0" parTransId="{33D56305-C52C-4BEB-A406-ABD09045A602}" sibTransId="{63E69CBE-FBD5-4D72-A4F0-6B8F7EB8321F}"/>
    <dgm:cxn modelId="{504B7412-F486-B64F-84BD-8DDFF83A9386}" type="presOf" srcId="{1628D752-DFE3-4C3F-B49B-E248A43D1D22}" destId="{E22CBF5E-4E38-8E47-A194-E61DE973D33F}" srcOrd="0" destOrd="0" presId="urn:microsoft.com/office/officeart/2005/8/layout/vList2"/>
    <dgm:cxn modelId="{3DC00A30-1479-4FF0-8229-102AED5FD252}" srcId="{A67198C5-FA1A-41FF-B325-B216D402D064}" destId="{7CE52D9D-2DC9-43B3-BB25-A998B2305ADE}" srcOrd="1" destOrd="0" parTransId="{3B8F336B-8BAC-46FD-90C0-D4C41C88E34A}" sibTransId="{AE84C3AF-8B4E-4FB7-AE31-399BF40F51B5}"/>
    <dgm:cxn modelId="{E3F7BA35-0E5D-4783-94B7-E26DAF7550A1}" srcId="{A67198C5-FA1A-41FF-B325-B216D402D064}" destId="{29681B14-E9F5-46BF-B47D-E0C4BC0568B7}" srcOrd="2" destOrd="0" parTransId="{3C960A9D-5A3A-40BA-8627-9821F027015D}" sibTransId="{69EDED3E-B7F0-4BAA-89D2-EFB107F9BAF9}"/>
    <dgm:cxn modelId="{3160F149-CBA5-F34C-B9DB-192BA0005CF3}" type="presOf" srcId="{07CFDBFE-A285-4C7E-865B-96DF16448195}" destId="{F4F139D1-548F-CE46-AD9A-AF69E4D61B83}" srcOrd="0" destOrd="0" presId="urn:microsoft.com/office/officeart/2005/8/layout/vList2"/>
    <dgm:cxn modelId="{7B792FAD-C8DB-D146-AE98-11919654B72A}" type="presOf" srcId="{A67198C5-FA1A-41FF-B325-B216D402D064}" destId="{D6D24A71-7DDE-5C44-A140-C76F295D65AF}" srcOrd="0" destOrd="0" presId="urn:microsoft.com/office/officeart/2005/8/layout/vList2"/>
    <dgm:cxn modelId="{091244D8-6809-4CE8-9798-8E21E15795C2}" srcId="{A67198C5-FA1A-41FF-B325-B216D402D064}" destId="{07CFDBFE-A285-4C7E-865B-96DF16448195}" srcOrd="3" destOrd="0" parTransId="{5A7DA00C-21AC-4D04-AA73-D55B55EE0074}" sibTransId="{5D8DF108-2D41-47A0-B907-2D169FDEC00D}"/>
    <dgm:cxn modelId="{410015EB-313C-C74E-8001-C393BF48C93A}" type="presOf" srcId="{29681B14-E9F5-46BF-B47D-E0C4BC0568B7}" destId="{17674EE1-4775-A745-B028-E039802CB687}" srcOrd="0" destOrd="0" presId="urn:microsoft.com/office/officeart/2005/8/layout/vList2"/>
    <dgm:cxn modelId="{DC6CFDF8-8E2F-FD45-B0CA-CB2608B096F7}" type="presOf" srcId="{7CE52D9D-2DC9-43B3-BB25-A998B2305ADE}" destId="{0CFFB0FF-D8F6-184E-AEC9-AEA0E76D2244}" srcOrd="0" destOrd="0" presId="urn:microsoft.com/office/officeart/2005/8/layout/vList2"/>
    <dgm:cxn modelId="{A637D678-2CF0-CB46-80B5-44B3F3C2F748}" type="presParOf" srcId="{D6D24A71-7DDE-5C44-A140-C76F295D65AF}" destId="{E22CBF5E-4E38-8E47-A194-E61DE973D33F}" srcOrd="0" destOrd="0" presId="urn:microsoft.com/office/officeart/2005/8/layout/vList2"/>
    <dgm:cxn modelId="{2E416688-C1D6-9548-A176-D6A502121744}" type="presParOf" srcId="{D6D24A71-7DDE-5C44-A140-C76F295D65AF}" destId="{47EECA75-1AB6-4441-9A71-D5A14552A484}" srcOrd="1" destOrd="0" presId="urn:microsoft.com/office/officeart/2005/8/layout/vList2"/>
    <dgm:cxn modelId="{EAAD9AFD-1E47-6046-9A6E-30BE8548D963}" type="presParOf" srcId="{D6D24A71-7DDE-5C44-A140-C76F295D65AF}" destId="{0CFFB0FF-D8F6-184E-AEC9-AEA0E76D2244}" srcOrd="2" destOrd="0" presId="urn:microsoft.com/office/officeart/2005/8/layout/vList2"/>
    <dgm:cxn modelId="{F7B9C3C2-62C4-0241-9FE9-93CFCA522311}" type="presParOf" srcId="{D6D24A71-7DDE-5C44-A140-C76F295D65AF}" destId="{69D9EEAF-A2DF-0A44-B6FF-1FA6CA2D0479}" srcOrd="3" destOrd="0" presId="urn:microsoft.com/office/officeart/2005/8/layout/vList2"/>
    <dgm:cxn modelId="{05C7F68B-E66F-0C42-98B5-2C336465F81E}" type="presParOf" srcId="{D6D24A71-7DDE-5C44-A140-C76F295D65AF}" destId="{17674EE1-4775-A745-B028-E039802CB687}" srcOrd="4" destOrd="0" presId="urn:microsoft.com/office/officeart/2005/8/layout/vList2"/>
    <dgm:cxn modelId="{9C304B0C-98F9-0A4A-99CA-2517275B584A}" type="presParOf" srcId="{D6D24A71-7DDE-5C44-A140-C76F295D65AF}" destId="{C029D70B-CD5B-E142-81F1-CA7912D71639}" srcOrd="5" destOrd="0" presId="urn:microsoft.com/office/officeart/2005/8/layout/vList2"/>
    <dgm:cxn modelId="{AF0C126C-C3FF-794C-87A5-34CFEE6A8C6D}" type="presParOf" srcId="{D6D24A71-7DDE-5C44-A140-C76F295D65AF}" destId="{F4F139D1-548F-CE46-AD9A-AF69E4D61B8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2CBF5E-4E38-8E47-A194-E61DE973D33F}">
      <dsp:nvSpPr>
        <dsp:cNvPr id="0" name=""/>
        <dsp:cNvSpPr/>
      </dsp:nvSpPr>
      <dsp:spPr>
        <a:xfrm>
          <a:off x="0" y="3828"/>
          <a:ext cx="4555377" cy="823680"/>
        </a:xfrm>
        <a:prstGeom prst="round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We had about 23705 rows and 5 columns</a:t>
          </a:r>
        </a:p>
      </dsp:txBody>
      <dsp:txXfrm>
        <a:off x="40209" y="44037"/>
        <a:ext cx="4474959" cy="743262"/>
      </dsp:txXfrm>
    </dsp:sp>
    <dsp:sp modelId="{0CFFB0FF-D8F6-184E-AEC9-AEA0E76D2244}">
      <dsp:nvSpPr>
        <dsp:cNvPr id="0" name=""/>
        <dsp:cNvSpPr/>
      </dsp:nvSpPr>
      <dsp:spPr>
        <a:xfrm>
          <a:off x="0" y="954228"/>
          <a:ext cx="4555377" cy="823680"/>
        </a:xfrm>
        <a:prstGeom prst="roundRect">
          <a:avLst/>
        </a:prstGeom>
        <a:solidFill>
          <a:schemeClr val="accent5">
            <a:alpha val="90000"/>
            <a:hueOff val="0"/>
            <a:satOff val="0"/>
            <a:lumOff val="0"/>
            <a:alphaOff val="-1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Consists  of about 199.7 MB </a:t>
          </a:r>
        </a:p>
      </dsp:txBody>
      <dsp:txXfrm>
        <a:off x="40209" y="994437"/>
        <a:ext cx="4474959" cy="743262"/>
      </dsp:txXfrm>
    </dsp:sp>
    <dsp:sp modelId="{17674EE1-4775-A745-B028-E039802CB687}">
      <dsp:nvSpPr>
        <dsp:cNvPr id="0" name=""/>
        <dsp:cNvSpPr/>
      </dsp:nvSpPr>
      <dsp:spPr>
        <a:xfrm>
          <a:off x="0" y="1904629"/>
          <a:ext cx="4555377" cy="823680"/>
        </a:xfrm>
        <a:prstGeom prst="roundRect">
          <a:avLst/>
        </a:prstGeom>
        <a:solidFill>
          <a:schemeClr val="accent5">
            <a:alpha val="90000"/>
            <a:hueOff val="0"/>
            <a:satOff val="0"/>
            <a:lumOff val="0"/>
            <a:alphaOff val="-2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Has been extracted from Kaggle.</a:t>
          </a:r>
        </a:p>
      </dsp:txBody>
      <dsp:txXfrm>
        <a:off x="40209" y="1944838"/>
        <a:ext cx="4474959" cy="743262"/>
      </dsp:txXfrm>
    </dsp:sp>
    <dsp:sp modelId="{F4F139D1-548F-CE46-AD9A-AF69E4D61B83}">
      <dsp:nvSpPr>
        <dsp:cNvPr id="0" name=""/>
        <dsp:cNvSpPr/>
      </dsp:nvSpPr>
      <dsp:spPr>
        <a:xfrm>
          <a:off x="0" y="2855028"/>
          <a:ext cx="4555377" cy="823680"/>
        </a:xfrm>
        <a:prstGeom prst="roundRect">
          <a:avLst/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CSV of facial images that are labeled based on age, gender and ethnicity </a:t>
          </a:r>
        </a:p>
      </dsp:txBody>
      <dsp:txXfrm>
        <a:off x="40209" y="2895237"/>
        <a:ext cx="4474959" cy="7432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8a6ee8a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8a6ee8a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8828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8a6ee8a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8a6ee8a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5746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8a6ee8a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8a6ee8a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5157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8a6ee8a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8a6ee8a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167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8a6ee8a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8a6ee8a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45811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8a6ee8a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8a6ee8a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2849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8a6ee8a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8a6ee8a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8a6ee8a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8a6ee8a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806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8a6ee8a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8a6ee8a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7213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8a6ee8a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8a6ee8a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0014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2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3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4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5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7" r:id="rId4"/>
    <p:sldLayoutId id="2147483659" r:id="rId5"/>
    <p:sldLayoutId id="2147483660" r:id="rId6"/>
    <p:sldLayoutId id="2147483662" r:id="rId7"/>
    <p:sldLayoutId id="2147483666" r:id="rId8"/>
    <p:sldLayoutId id="214748366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370865" y="713402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1" dirty="0">
                <a:latin typeface="Book Antiqua" panose="02040602050305030304" pitchFamily="18" charset="0"/>
                <a:cs typeface="Aldhabi" panose="020F0502020204030204" pitchFamily="34" charset="0"/>
              </a:rPr>
              <a:t>Age ,Gender and Ethnicity detection system</a:t>
            </a:r>
            <a:endParaRPr sz="4000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661150" y="3388116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endParaRPr lang="en-US" b="1" dirty="0">
              <a:latin typeface="ACADEMY ENGRAVED LET PLAIN:1.0" panose="02000000000000000000" pitchFamily="2" charset="0"/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 idx="6"/>
          </p:nvPr>
        </p:nvSpPr>
        <p:spPr>
          <a:xfrm>
            <a:off x="2710168" y="153888"/>
            <a:ext cx="3723663" cy="6149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tx1"/>
                </a:solidFill>
                <a:latin typeface="Marker Felt Thin" panose="02000400000000000000" pitchFamily="2" charset="77"/>
              </a:rPr>
              <a:t>CNN model building</a:t>
            </a:r>
            <a:endParaRPr sz="2500" dirty="0">
              <a:solidFill>
                <a:schemeClr val="tx1"/>
              </a:solidFill>
              <a:latin typeface="Marker Felt Thin" panose="02000400000000000000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77A024-B258-B1BE-9AEA-2FDD777B358D}"/>
              </a:ext>
            </a:extLst>
          </p:cNvPr>
          <p:cNvSpPr txBox="1"/>
          <p:nvPr/>
        </p:nvSpPr>
        <p:spPr>
          <a:xfrm>
            <a:off x="429125" y="885712"/>
            <a:ext cx="6069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Calling function for 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D717BD-3B8D-48B8-DF14-0B8FBB506C88}"/>
              </a:ext>
            </a:extLst>
          </p:cNvPr>
          <p:cNvSpPr txBox="1"/>
          <p:nvPr/>
        </p:nvSpPr>
        <p:spPr>
          <a:xfrm>
            <a:off x="429125" y="3132099"/>
            <a:ext cx="6069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Calling function for Ethnicity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A5E74E-67BE-1A71-EC53-33C77D0BE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25" y="1216665"/>
            <a:ext cx="7772400" cy="748093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FED4EF55-801C-8681-E6E0-10AFC9C19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125" y="2035553"/>
            <a:ext cx="6756790" cy="1106424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B4EB0A1E-6C28-B190-7A3B-42257CC6B8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125" y="3450397"/>
            <a:ext cx="7749770" cy="978408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0B5A1C92-E272-5F96-3E21-C556865F0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393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 idx="6"/>
          </p:nvPr>
        </p:nvSpPr>
        <p:spPr>
          <a:xfrm>
            <a:off x="2602645" y="170142"/>
            <a:ext cx="3938710" cy="6149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tx1"/>
                </a:solidFill>
                <a:latin typeface="Marker Felt Thin" panose="02000400000000000000" pitchFamily="2" charset="77"/>
              </a:rPr>
              <a:t>CNN model output</a:t>
            </a:r>
            <a:endParaRPr sz="2500" dirty="0">
              <a:solidFill>
                <a:schemeClr val="tx1"/>
              </a:solidFill>
              <a:latin typeface="Marker Felt Thin" panose="02000400000000000000" pitchFamily="2" charset="77"/>
            </a:endParaRPr>
          </a:p>
        </p:txBody>
      </p:sp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331773" y="441112"/>
            <a:ext cx="8464269" cy="447884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77A024-B258-B1BE-9AEA-2FDD777B358D}"/>
              </a:ext>
            </a:extLst>
          </p:cNvPr>
          <p:cNvSpPr txBox="1"/>
          <p:nvPr/>
        </p:nvSpPr>
        <p:spPr>
          <a:xfrm>
            <a:off x="1534963" y="803783"/>
            <a:ext cx="6069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Comparing real vs predicted</a:t>
            </a:r>
          </a:p>
        </p:txBody>
      </p:sp>
      <p:pic>
        <p:nvPicPr>
          <p:cNvPr id="5" name="Picture 4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C016EC51-B30C-D3A7-3CFB-22923A47F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58" y="1147808"/>
            <a:ext cx="3958383" cy="3319918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0DDE4DFB-7988-AF96-E556-0A9D3F56E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3907" y="1147808"/>
            <a:ext cx="3454400" cy="118110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E29B2ACA-A936-86F9-8444-DCEEF2AE13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3907" y="2514825"/>
            <a:ext cx="4153517" cy="195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32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 idx="6"/>
          </p:nvPr>
        </p:nvSpPr>
        <p:spPr>
          <a:xfrm>
            <a:off x="2649266" y="121719"/>
            <a:ext cx="3843907" cy="6149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tx1"/>
                </a:solidFill>
                <a:latin typeface="Marker Felt Thin" panose="02000400000000000000" pitchFamily="2" charset="77"/>
              </a:rPr>
              <a:t>RNN model building</a:t>
            </a:r>
            <a:endParaRPr sz="2500" dirty="0">
              <a:solidFill>
                <a:schemeClr val="tx1"/>
              </a:solidFill>
              <a:latin typeface="Marker Felt Thin" panose="02000400000000000000" pitchFamily="2" charset="77"/>
            </a:endParaRPr>
          </a:p>
        </p:txBody>
      </p:sp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331773" y="593511"/>
            <a:ext cx="8464269" cy="447884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F2242A-B25B-1E78-A168-42F93B1A8E42}"/>
              </a:ext>
            </a:extLst>
          </p:cNvPr>
          <p:cNvSpPr txBox="1"/>
          <p:nvPr/>
        </p:nvSpPr>
        <p:spPr>
          <a:xfrm>
            <a:off x="263456" y="2571750"/>
            <a:ext cx="1955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RNN for age detection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B9CA735-7D05-DE2E-35FC-A6E63325E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73" y="1353454"/>
            <a:ext cx="3816556" cy="1120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F29AB2-B5CF-08D9-29B7-4C572AB0D5B1}"/>
              </a:ext>
            </a:extLst>
          </p:cNvPr>
          <p:cNvSpPr txBox="1"/>
          <p:nvPr/>
        </p:nvSpPr>
        <p:spPr>
          <a:xfrm>
            <a:off x="263456" y="972058"/>
            <a:ext cx="2214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RNN for gender detection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E6E79E8-C8D8-56DB-F298-9488D0244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773" y="2966745"/>
            <a:ext cx="3583581" cy="19862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9DF3C6-F821-B063-B9DE-E9638478E55D}"/>
              </a:ext>
            </a:extLst>
          </p:cNvPr>
          <p:cNvSpPr txBox="1"/>
          <p:nvPr/>
        </p:nvSpPr>
        <p:spPr>
          <a:xfrm>
            <a:off x="4325329" y="972058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Output: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691717-046F-DB54-F927-E1020764AF1E}"/>
              </a:ext>
            </a:extLst>
          </p:cNvPr>
          <p:cNvSpPr txBox="1"/>
          <p:nvPr/>
        </p:nvSpPr>
        <p:spPr>
          <a:xfrm>
            <a:off x="4325329" y="2563200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Output:</a:t>
            </a:r>
          </a:p>
        </p:txBody>
      </p:sp>
      <p:pic>
        <p:nvPicPr>
          <p:cNvPr id="14" name="Picture 13" descr="Text&#10;&#10;Description automatically generated with medium confidence">
            <a:extLst>
              <a:ext uri="{FF2B5EF4-FFF2-40B4-BE49-F238E27FC236}">
                <a16:creationId xmlns:a16="http://schemas.microsoft.com/office/drawing/2014/main" id="{ABA4D2DA-C3B8-9437-0A9B-261036EB20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5329" y="2966745"/>
            <a:ext cx="4655969" cy="1232493"/>
          </a:xfrm>
          <a:prstGeom prst="rect">
            <a:avLst/>
          </a:prstGeom>
        </p:spPr>
      </p:pic>
      <p:pic>
        <p:nvPicPr>
          <p:cNvPr id="20" name="Picture 19" descr="Text&#10;&#10;Description automatically generated with low confidence">
            <a:extLst>
              <a:ext uri="{FF2B5EF4-FFF2-40B4-BE49-F238E27FC236}">
                <a16:creationId xmlns:a16="http://schemas.microsoft.com/office/drawing/2014/main" id="{6B23CD72-2011-177A-00B4-60002839E2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5329" y="1347634"/>
            <a:ext cx="4600468" cy="74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89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 idx="6"/>
          </p:nvPr>
        </p:nvSpPr>
        <p:spPr>
          <a:xfrm>
            <a:off x="2723148" y="198182"/>
            <a:ext cx="3697703" cy="6149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tx1"/>
                </a:solidFill>
                <a:latin typeface="Marker Felt Thin" panose="02000400000000000000" pitchFamily="2" charset="77"/>
              </a:rPr>
              <a:t>RNN model building</a:t>
            </a:r>
            <a:endParaRPr sz="2500" dirty="0">
              <a:solidFill>
                <a:schemeClr val="tx1"/>
              </a:solidFill>
              <a:latin typeface="Marker Felt Thin" panose="02000400000000000000" pitchFamily="2" charset="77"/>
            </a:endParaRPr>
          </a:p>
        </p:txBody>
      </p:sp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331773" y="441112"/>
            <a:ext cx="8464269" cy="447884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F29AB2-B5CF-08D9-29B7-4C572AB0D5B1}"/>
              </a:ext>
            </a:extLst>
          </p:cNvPr>
          <p:cNvSpPr txBox="1"/>
          <p:nvPr/>
        </p:nvSpPr>
        <p:spPr>
          <a:xfrm>
            <a:off x="331773" y="866582"/>
            <a:ext cx="2375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RNN for Ethnicity detection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B1521-1189-058D-A22B-7CAD2E9BBC2C}"/>
              </a:ext>
            </a:extLst>
          </p:cNvPr>
          <p:cNvSpPr txBox="1"/>
          <p:nvPr/>
        </p:nvSpPr>
        <p:spPr>
          <a:xfrm>
            <a:off x="334317" y="3167530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Output:</a:t>
            </a:r>
          </a:p>
        </p:txBody>
      </p:sp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7CA1BEC-81A0-BD88-DF42-1D258A8B6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58" y="1207693"/>
            <a:ext cx="5099448" cy="1893170"/>
          </a:xfrm>
          <a:prstGeom prst="rect">
            <a:avLst/>
          </a:prstGeom>
        </p:spPr>
      </p:pic>
      <p:pic>
        <p:nvPicPr>
          <p:cNvPr id="14" name="Picture 13" descr="Text&#10;&#10;Description automatically generated with low confidence">
            <a:extLst>
              <a:ext uri="{FF2B5EF4-FFF2-40B4-BE49-F238E27FC236}">
                <a16:creationId xmlns:a16="http://schemas.microsoft.com/office/drawing/2014/main" id="{1F07CC9A-3397-3037-56E9-4DFF9D89A3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958" y="3541975"/>
            <a:ext cx="7772400" cy="129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643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 idx="6"/>
          </p:nvPr>
        </p:nvSpPr>
        <p:spPr>
          <a:xfrm>
            <a:off x="2574103" y="246560"/>
            <a:ext cx="3787832" cy="6149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tx1"/>
                </a:solidFill>
                <a:latin typeface="Marker Felt Thin" panose="02000400000000000000" pitchFamily="2" charset="77"/>
              </a:rPr>
              <a:t>RNN model output</a:t>
            </a:r>
            <a:endParaRPr sz="2500" dirty="0">
              <a:solidFill>
                <a:schemeClr val="tx1"/>
              </a:solidFill>
              <a:latin typeface="Marker Felt Thin" panose="02000400000000000000" pitchFamily="2" charset="77"/>
            </a:endParaRPr>
          </a:p>
        </p:txBody>
      </p:sp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331773" y="441112"/>
            <a:ext cx="8464269" cy="447884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77A024-B258-B1BE-9AEA-2FDD777B358D}"/>
              </a:ext>
            </a:extLst>
          </p:cNvPr>
          <p:cNvSpPr txBox="1"/>
          <p:nvPr/>
        </p:nvSpPr>
        <p:spPr>
          <a:xfrm>
            <a:off x="347958" y="947459"/>
            <a:ext cx="6069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Comparing real vs predicted</a:t>
            </a:r>
          </a:p>
        </p:txBody>
      </p:sp>
      <p:pic>
        <p:nvPicPr>
          <p:cNvPr id="3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14090439-B2C9-F70E-F0B3-E7FCE1C0E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58" y="1321903"/>
            <a:ext cx="4120061" cy="2441742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5D15F946-FFF4-F10C-C0A9-9B37251F9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8259" y="1321903"/>
            <a:ext cx="4175857" cy="168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32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 idx="6"/>
          </p:nvPr>
        </p:nvSpPr>
        <p:spPr>
          <a:xfrm>
            <a:off x="2802338" y="223543"/>
            <a:ext cx="3523137" cy="6149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tx1"/>
                </a:solidFill>
                <a:latin typeface="Marker Felt Thin" panose="02000400000000000000" pitchFamily="2" charset="77"/>
              </a:rPr>
              <a:t>User input images</a:t>
            </a:r>
            <a:endParaRPr sz="2500" dirty="0">
              <a:solidFill>
                <a:schemeClr val="tx1"/>
              </a:solidFill>
              <a:latin typeface="Marker Felt Thin" panose="02000400000000000000" pitchFamily="2" charset="77"/>
            </a:endParaRPr>
          </a:p>
        </p:txBody>
      </p:sp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331773" y="441112"/>
            <a:ext cx="8464269" cy="447884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F29AB2-B5CF-08D9-29B7-4C572AB0D5B1}"/>
              </a:ext>
            </a:extLst>
          </p:cNvPr>
          <p:cNvSpPr txBox="1"/>
          <p:nvPr/>
        </p:nvSpPr>
        <p:spPr>
          <a:xfrm>
            <a:off x="3720566" y="968208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User input image 1</a:t>
            </a:r>
          </a:p>
        </p:txBody>
      </p:sp>
      <p:pic>
        <p:nvPicPr>
          <p:cNvPr id="3" name="Picture 2" descr="A close-up of a person smiling&#10;&#10;Description automatically generated">
            <a:extLst>
              <a:ext uri="{FF2B5EF4-FFF2-40B4-BE49-F238E27FC236}">
                <a16:creationId xmlns:a16="http://schemas.microsoft.com/office/drawing/2014/main" id="{80D4F237-09D1-9380-9547-95D3FB1A5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966" y="1532563"/>
            <a:ext cx="2503372" cy="2471000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4AD19DB-8D99-B057-E78C-61DA54B04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6195" y="1405655"/>
            <a:ext cx="2921244" cy="2724816"/>
          </a:xfrm>
          <a:prstGeom prst="rect">
            <a:avLst/>
          </a:prstGeom>
        </p:spPr>
      </p:pic>
      <p:pic>
        <p:nvPicPr>
          <p:cNvPr id="14" name="Picture 13" descr="Shape, rectangle&#10;&#10;Description automatically generated">
            <a:extLst>
              <a:ext uri="{FF2B5EF4-FFF2-40B4-BE49-F238E27FC236}">
                <a16:creationId xmlns:a16="http://schemas.microsoft.com/office/drawing/2014/main" id="{D090F51D-F2CE-3416-E807-AF5278A60F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7806" y="2021210"/>
            <a:ext cx="2921244" cy="131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11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 idx="6"/>
          </p:nvPr>
        </p:nvSpPr>
        <p:spPr>
          <a:xfrm>
            <a:off x="2572514" y="129387"/>
            <a:ext cx="3998971" cy="6149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tx1"/>
                </a:solidFill>
                <a:latin typeface="Marker Felt Thin" panose="02000400000000000000" pitchFamily="2" charset="77"/>
              </a:rPr>
              <a:t>Comparison of Output</a:t>
            </a:r>
            <a:endParaRPr sz="2500" dirty="0">
              <a:solidFill>
                <a:schemeClr val="tx1"/>
              </a:solidFill>
              <a:latin typeface="Marker Felt Thin" panose="02000400000000000000" pitchFamily="2" charset="77"/>
            </a:endParaRPr>
          </a:p>
        </p:txBody>
      </p:sp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331773" y="441112"/>
            <a:ext cx="8464269" cy="447884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  <a:endParaRPr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50C974-73C6-3943-5C3B-47D36C857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71912"/>
              </p:ext>
            </p:extLst>
          </p:nvPr>
        </p:nvGraphicFramePr>
        <p:xfrm>
          <a:off x="347958" y="3283161"/>
          <a:ext cx="6213548" cy="1422048"/>
        </p:xfrm>
        <a:graphic>
          <a:graphicData uri="http://schemas.openxmlformats.org/drawingml/2006/table">
            <a:tbl>
              <a:tblPr firstRow="1" bandRow="1">
                <a:tableStyleId>{780BB596-023F-48AC-9DF9-ED39C15FF80C}</a:tableStyleId>
              </a:tblPr>
              <a:tblGrid>
                <a:gridCol w="1553387">
                  <a:extLst>
                    <a:ext uri="{9D8B030D-6E8A-4147-A177-3AD203B41FA5}">
                      <a16:colId xmlns:a16="http://schemas.microsoft.com/office/drawing/2014/main" val="4028996614"/>
                    </a:ext>
                  </a:extLst>
                </a:gridCol>
                <a:gridCol w="1553387">
                  <a:extLst>
                    <a:ext uri="{9D8B030D-6E8A-4147-A177-3AD203B41FA5}">
                      <a16:colId xmlns:a16="http://schemas.microsoft.com/office/drawing/2014/main" val="2109689115"/>
                    </a:ext>
                  </a:extLst>
                </a:gridCol>
                <a:gridCol w="1553387">
                  <a:extLst>
                    <a:ext uri="{9D8B030D-6E8A-4147-A177-3AD203B41FA5}">
                      <a16:colId xmlns:a16="http://schemas.microsoft.com/office/drawing/2014/main" val="2554941898"/>
                    </a:ext>
                  </a:extLst>
                </a:gridCol>
                <a:gridCol w="1553387">
                  <a:extLst>
                    <a:ext uri="{9D8B030D-6E8A-4147-A177-3AD203B41FA5}">
                      <a16:colId xmlns:a16="http://schemas.microsoft.com/office/drawing/2014/main" val="3655859055"/>
                    </a:ext>
                  </a:extLst>
                </a:gridCol>
              </a:tblGrid>
              <a:tr h="352096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Model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Age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Gender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Ethnicity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88171"/>
                  </a:ext>
                </a:extLst>
              </a:tr>
              <a:tr h="352096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Model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&lt;1%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89%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41.5%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775794"/>
                  </a:ext>
                </a:extLst>
              </a:tr>
              <a:tr h="3520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Model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71.2%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89.8%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78.8%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295083"/>
                  </a:ext>
                </a:extLst>
              </a:tr>
              <a:tr h="3520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Model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86.9%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72.6%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7091690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AF0D3B58-E1AE-10FF-E32D-36B4BB6A8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73" y="959339"/>
            <a:ext cx="7789702" cy="18013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68D1D7-2AE2-6B73-81E1-BDEA1AFECE78}"/>
              </a:ext>
            </a:extLst>
          </p:cNvPr>
          <p:cNvSpPr txBox="1"/>
          <p:nvPr/>
        </p:nvSpPr>
        <p:spPr>
          <a:xfrm>
            <a:off x="347958" y="2863360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1164844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768;p46">
            <a:extLst>
              <a:ext uri="{FF2B5EF4-FFF2-40B4-BE49-F238E27FC236}">
                <a16:creationId xmlns:a16="http://schemas.microsoft.com/office/drawing/2014/main" id="{40644E24-76A3-8BAA-A210-81EE1B003E42}"/>
              </a:ext>
            </a:extLst>
          </p:cNvPr>
          <p:cNvSpPr txBox="1">
            <a:spLocks/>
          </p:cNvSpPr>
          <p:nvPr/>
        </p:nvSpPr>
        <p:spPr>
          <a:xfrm>
            <a:off x="2489986" y="1463337"/>
            <a:ext cx="4020000" cy="14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5000" dirty="0">
                <a:latin typeface="ACADEMY ENGRAVED LET PLAIN:1.0" panose="02000000000000000000" pitchFamily="2" charset="0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587810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F5313F6-0B05-14D3-6F9D-36018B74347D}"/>
              </a:ext>
            </a:extLst>
          </p:cNvPr>
          <p:cNvSpPr/>
          <p:nvPr/>
        </p:nvSpPr>
        <p:spPr>
          <a:xfrm>
            <a:off x="473824" y="448887"/>
            <a:ext cx="3092335" cy="4364182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615140" y="1845760"/>
            <a:ext cx="2809702" cy="1451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dirty="0">
                <a:latin typeface="Marker Felt Thin" panose="02000400000000000000" pitchFamily="2" charset="77"/>
              </a:rPr>
              <a:t>Introduction &amp; </a:t>
            </a:r>
            <a:br>
              <a:rPr lang="en-US" sz="2500" b="0" dirty="0">
                <a:latin typeface="Marker Felt Thin" panose="02000400000000000000" pitchFamily="2" charset="77"/>
              </a:rPr>
            </a:br>
            <a:r>
              <a:rPr lang="en-US" sz="2500" b="0" dirty="0">
                <a:latin typeface="Marker Felt Thin" panose="02000400000000000000" pitchFamily="2" charset="77"/>
              </a:rPr>
              <a:t>Data set description</a:t>
            </a:r>
            <a:endParaRPr sz="2500" b="0" dirty="0">
              <a:latin typeface="Marker Felt Thin" panose="02000400000000000000" pitchFamily="2" charset="77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43A7A70-C9E5-47F8-A368-B4E307BD1A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4592227"/>
              </p:ext>
            </p:extLst>
          </p:nvPr>
        </p:nvGraphicFramePr>
        <p:xfrm>
          <a:off x="4114800" y="781397"/>
          <a:ext cx="4555377" cy="3682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6"/>
          <p:cNvSpPr txBox="1">
            <a:spLocks noGrp="1"/>
          </p:cNvSpPr>
          <p:nvPr>
            <p:ph type="subTitle" idx="1"/>
          </p:nvPr>
        </p:nvSpPr>
        <p:spPr>
          <a:xfrm>
            <a:off x="1903200" y="986215"/>
            <a:ext cx="6129331" cy="7785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938" indent="0" algn="ctr"/>
            <a:r>
              <a:rPr lang="en-US" dirty="0"/>
              <a:t>Cleaned the data – null values removal, data type adjustment, Split the Pixel data and converted it into a single array list to feed into the model, Reshaped all  the images into 48 * 48 matrix</a:t>
            </a:r>
          </a:p>
          <a:p>
            <a:pPr marL="7938" indent="0" algn="ctr"/>
            <a:endParaRPr lang="en-US" dirty="0"/>
          </a:p>
          <a:p>
            <a:pPr marL="7938" lvl="0" indent="0" algn="ctr"/>
            <a:endParaRPr lang="en-US" dirty="0"/>
          </a:p>
        </p:txBody>
      </p:sp>
      <p:sp>
        <p:nvSpPr>
          <p:cNvPr id="118" name="Google Shape;118;p26"/>
          <p:cNvSpPr txBox="1">
            <a:spLocks noGrp="1"/>
          </p:cNvSpPr>
          <p:nvPr>
            <p:ph type="subTitle" idx="3"/>
          </p:nvPr>
        </p:nvSpPr>
        <p:spPr>
          <a:xfrm>
            <a:off x="1903218" y="2677900"/>
            <a:ext cx="6048356" cy="503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938" lvl="0" indent="0" algn="ctr"/>
            <a:r>
              <a:rPr lang="en-US" dirty="0"/>
              <a:t>Visualized the data and split it into train and test with 80-20. Built test model 1.</a:t>
            </a:r>
          </a:p>
        </p:txBody>
      </p:sp>
      <p:sp>
        <p:nvSpPr>
          <p:cNvPr id="120" name="Google Shape;120;p26"/>
          <p:cNvSpPr txBox="1">
            <a:spLocks noGrp="1"/>
          </p:cNvSpPr>
          <p:nvPr>
            <p:ph type="subTitle" idx="5"/>
          </p:nvPr>
        </p:nvSpPr>
        <p:spPr>
          <a:xfrm>
            <a:off x="1903200" y="2004860"/>
            <a:ext cx="6048377" cy="503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938" lvl="0" indent="0" algn="ctr"/>
            <a:r>
              <a:rPr lang="en-US" dirty="0"/>
              <a:t>Data Augmentation- Converted 23705 rows of data to 47410</a:t>
            </a:r>
          </a:p>
        </p:txBody>
      </p:sp>
      <p:sp>
        <p:nvSpPr>
          <p:cNvPr id="122" name="Google Shape;122;p26"/>
          <p:cNvSpPr txBox="1">
            <a:spLocks noGrp="1"/>
          </p:cNvSpPr>
          <p:nvPr>
            <p:ph type="subTitle" idx="7"/>
          </p:nvPr>
        </p:nvSpPr>
        <p:spPr>
          <a:xfrm>
            <a:off x="1869500" y="3350941"/>
            <a:ext cx="6075776" cy="611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938" indent="0" algn="ctr"/>
            <a:r>
              <a:rPr lang="en-US" dirty="0"/>
              <a:t>To improve the test model grouping method was used for age in addition to the existing categories of Gender, Ethnicity, and CNN, RNN models were built.</a:t>
            </a:r>
          </a:p>
        </p:txBody>
      </p:sp>
      <p:sp>
        <p:nvSpPr>
          <p:cNvPr id="123" name="Google Shape;123;p26"/>
          <p:cNvSpPr txBox="1">
            <a:spLocks noGrp="1"/>
          </p:cNvSpPr>
          <p:nvPr>
            <p:ph type="title" idx="8"/>
          </p:nvPr>
        </p:nvSpPr>
        <p:spPr>
          <a:xfrm>
            <a:off x="951443" y="1957352"/>
            <a:ext cx="600000" cy="5399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951443" y="1349504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5" name="Google Shape;125;p26"/>
          <p:cNvSpPr txBox="1">
            <a:spLocks noGrp="1"/>
          </p:cNvSpPr>
          <p:nvPr>
            <p:ph type="title" idx="13"/>
          </p:nvPr>
        </p:nvSpPr>
        <p:spPr>
          <a:xfrm>
            <a:off x="951443" y="3422932"/>
            <a:ext cx="600000" cy="5399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14"/>
          </p:nvPr>
        </p:nvSpPr>
        <p:spPr>
          <a:xfrm>
            <a:off x="952799" y="2571750"/>
            <a:ext cx="600000" cy="6092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27" name="Google Shape;127;p26"/>
          <p:cNvCxnSpPr>
            <a:cxnSpLocks/>
          </p:cNvCxnSpPr>
          <p:nvPr/>
        </p:nvCxnSpPr>
        <p:spPr>
          <a:xfrm>
            <a:off x="1778476" y="2723779"/>
            <a:ext cx="0" cy="457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8" name="Google Shape;128;p26"/>
          <p:cNvCxnSpPr>
            <a:cxnSpLocks/>
          </p:cNvCxnSpPr>
          <p:nvPr/>
        </p:nvCxnSpPr>
        <p:spPr>
          <a:xfrm>
            <a:off x="1785097" y="2004860"/>
            <a:ext cx="0" cy="503079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" name="Google Shape;129;p26"/>
          <p:cNvCxnSpPr>
            <a:cxnSpLocks/>
          </p:cNvCxnSpPr>
          <p:nvPr/>
        </p:nvCxnSpPr>
        <p:spPr>
          <a:xfrm flipH="1">
            <a:off x="1785097" y="3422932"/>
            <a:ext cx="3149" cy="457201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0" name="Google Shape;130;p26"/>
          <p:cNvCxnSpPr>
            <a:cxnSpLocks/>
          </p:cNvCxnSpPr>
          <p:nvPr/>
        </p:nvCxnSpPr>
        <p:spPr>
          <a:xfrm>
            <a:off x="1781382" y="1057892"/>
            <a:ext cx="3715" cy="70690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CED59D6-25F4-3EDA-796D-2F6F0F166294}"/>
              </a:ext>
            </a:extLst>
          </p:cNvPr>
          <p:cNvSpPr txBox="1"/>
          <p:nvPr/>
        </p:nvSpPr>
        <p:spPr>
          <a:xfrm>
            <a:off x="2362912" y="312490"/>
            <a:ext cx="4572000" cy="4770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Marker Felt Thin" panose="02000400000000000000" pitchFamily="2" charset="77"/>
              </a:rPr>
              <a:t>Overview</a:t>
            </a:r>
          </a:p>
        </p:txBody>
      </p:sp>
      <p:sp>
        <p:nvSpPr>
          <p:cNvPr id="8" name="Google Shape;125;p26">
            <a:extLst>
              <a:ext uri="{FF2B5EF4-FFF2-40B4-BE49-F238E27FC236}">
                <a16:creationId xmlns:a16="http://schemas.microsoft.com/office/drawing/2014/main" id="{0B634416-666E-6C2B-11E0-E84F6370FCF4}"/>
              </a:ext>
            </a:extLst>
          </p:cNvPr>
          <p:cNvSpPr txBox="1">
            <a:spLocks/>
          </p:cNvSpPr>
          <p:nvPr/>
        </p:nvSpPr>
        <p:spPr>
          <a:xfrm>
            <a:off x="951443" y="4250066"/>
            <a:ext cx="600000" cy="493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2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dirty="0"/>
              <a:t>05</a:t>
            </a:r>
          </a:p>
        </p:txBody>
      </p:sp>
      <p:cxnSp>
        <p:nvCxnSpPr>
          <p:cNvPr id="9" name="Google Shape;129;p26">
            <a:extLst>
              <a:ext uri="{FF2B5EF4-FFF2-40B4-BE49-F238E27FC236}">
                <a16:creationId xmlns:a16="http://schemas.microsoft.com/office/drawing/2014/main" id="{05C65730-8B6C-18BC-DC13-1D2A7F597242}"/>
              </a:ext>
            </a:extLst>
          </p:cNvPr>
          <p:cNvCxnSpPr>
            <a:cxnSpLocks/>
          </p:cNvCxnSpPr>
          <p:nvPr/>
        </p:nvCxnSpPr>
        <p:spPr>
          <a:xfrm flipH="1">
            <a:off x="1785097" y="4268157"/>
            <a:ext cx="3149" cy="457201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4" name="Google Shape;122;p26">
            <a:extLst>
              <a:ext uri="{FF2B5EF4-FFF2-40B4-BE49-F238E27FC236}">
                <a16:creationId xmlns:a16="http://schemas.microsoft.com/office/drawing/2014/main" id="{D1E49E1A-C282-1A49-48CB-FC70C14EF941}"/>
              </a:ext>
            </a:extLst>
          </p:cNvPr>
          <p:cNvSpPr txBox="1">
            <a:spLocks/>
          </p:cNvSpPr>
          <p:nvPr/>
        </p:nvSpPr>
        <p:spPr>
          <a:xfrm>
            <a:off x="2021900" y="4203503"/>
            <a:ext cx="6075776" cy="539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7938" indent="0" algn="ctr"/>
            <a:r>
              <a:rPr lang="en-US" dirty="0"/>
              <a:t>User input images were added to test the model performance. Results were tabulated.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8B2C890-ABEC-A01F-5479-88147BBA14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517" y="713874"/>
            <a:ext cx="8694965" cy="580023"/>
          </a:xfrm>
        </p:spPr>
        <p:txBody>
          <a:bodyPr/>
          <a:lstStyle/>
          <a:p>
            <a:pPr algn="ctr"/>
            <a:r>
              <a:rPr lang="en-US" dirty="0"/>
              <a:t>To train the model better and to improve accuracy pixel array was converted to an array and images were flipped on axis 0 to produce mirror images of the original image.</a:t>
            </a:r>
          </a:p>
        </p:txBody>
      </p:sp>
      <p:pic>
        <p:nvPicPr>
          <p:cNvPr id="15" name="Picture 14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BB53DA72-2405-ED9F-3F93-C08040C92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184" y="1271429"/>
            <a:ext cx="2159298" cy="3738140"/>
          </a:xfrm>
          <a:prstGeom prst="rect">
            <a:avLst/>
          </a:prstGeom>
        </p:spPr>
      </p:pic>
      <p:pic>
        <p:nvPicPr>
          <p:cNvPr id="17" name="Picture 16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1F01BDA7-1A5B-67F9-9ECA-91966C2DB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17" y="1293898"/>
            <a:ext cx="1928126" cy="3730752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2E44B20B-F4B6-5707-4B31-F11EDFADB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3817" y="1749574"/>
            <a:ext cx="4182067" cy="8221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97CA07A-9C6B-7687-9270-E6FB39F022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2643" y="3417359"/>
            <a:ext cx="4607541" cy="8644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6870936-7FC9-7E88-DEAA-B872D04CBC0C}"/>
              </a:ext>
            </a:extLst>
          </p:cNvPr>
          <p:cNvSpPr txBox="1"/>
          <p:nvPr/>
        </p:nvSpPr>
        <p:spPr>
          <a:xfrm>
            <a:off x="2285999" y="133845"/>
            <a:ext cx="4572000" cy="4770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500" b="1" dirty="0">
                <a:solidFill>
                  <a:schemeClr val="tx1"/>
                </a:solidFill>
                <a:latin typeface="MARKER FELT THIN" panose="02000400000000000000" pitchFamily="2" charset="77"/>
              </a:rPr>
              <a:t>Data Augmentation </a:t>
            </a:r>
          </a:p>
        </p:txBody>
      </p:sp>
    </p:spTree>
    <p:extLst>
      <p:ext uri="{BB962C8B-B14F-4D97-AF65-F5344CB8AC3E}">
        <p14:creationId xmlns:p14="http://schemas.microsoft.com/office/powerpoint/2010/main" val="1341526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2414753" y="116403"/>
            <a:ext cx="4314492" cy="4531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dirty="0">
                <a:solidFill>
                  <a:schemeClr val="tx1"/>
                </a:solidFill>
                <a:latin typeface="Marker Felt Thin" panose="02000400000000000000" pitchFamily="2" charset="77"/>
              </a:rPr>
              <a:t>Visualization</a:t>
            </a:r>
            <a:endParaRPr sz="2500" b="0" dirty="0">
              <a:solidFill>
                <a:schemeClr val="tx1"/>
              </a:solidFill>
              <a:latin typeface="Marker Felt Thin" panose="02000400000000000000" pitchFamily="2" charset="77"/>
            </a:endParaRP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B4F3C3B3-70EE-2553-A657-F1A6868A8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78" y="690940"/>
            <a:ext cx="3507125" cy="2045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33584C-83EC-03BE-DE3C-4DF501174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6582" y="688449"/>
            <a:ext cx="3830325" cy="2048256"/>
          </a:xfrm>
          <a:prstGeom prst="rect">
            <a:avLst/>
          </a:prstGeom>
        </p:spPr>
      </p:pic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546A4CF3-555B-200F-CD4C-6F73BAAC6A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8437" y="2974490"/>
            <a:ext cx="3507125" cy="199365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5;p27">
            <a:extLst>
              <a:ext uri="{FF2B5EF4-FFF2-40B4-BE49-F238E27FC236}">
                <a16:creationId xmlns:a16="http://schemas.microsoft.com/office/drawing/2014/main" id="{4021240E-0051-9FDE-2889-D2353EDB24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14754" y="260248"/>
            <a:ext cx="4314492" cy="4531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dirty="0">
                <a:solidFill>
                  <a:schemeClr val="tx1"/>
                </a:solidFill>
                <a:latin typeface="Marker Felt Thin" panose="02000400000000000000" pitchFamily="2" charset="77"/>
              </a:rPr>
              <a:t>Data Splitting and initial model 1</a:t>
            </a:r>
            <a:endParaRPr sz="2500" b="0" dirty="0">
              <a:solidFill>
                <a:schemeClr val="tx1"/>
              </a:solidFill>
              <a:latin typeface="Marker Felt Thin" panose="02000400000000000000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546BF6-EB56-7C89-D5E5-325321D1D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510" y="1116331"/>
            <a:ext cx="8270060" cy="5608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54F128-8F0D-5936-7A4D-A81173748775}"/>
              </a:ext>
            </a:extLst>
          </p:cNvPr>
          <p:cNvSpPr txBox="1"/>
          <p:nvPr/>
        </p:nvSpPr>
        <p:spPr>
          <a:xfrm>
            <a:off x="396511" y="1818973"/>
            <a:ext cx="1516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Fira Sans" panose="020B0503050000020004" pitchFamily="34" charset="0"/>
              </a:rPr>
              <a:t>Initial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F9BDBA-92A7-20E3-CC19-6D843F02BD51}"/>
              </a:ext>
            </a:extLst>
          </p:cNvPr>
          <p:cNvSpPr txBox="1"/>
          <p:nvPr/>
        </p:nvSpPr>
        <p:spPr>
          <a:xfrm>
            <a:off x="405525" y="4064766"/>
            <a:ext cx="2508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Output:</a:t>
            </a:r>
          </a:p>
        </p:txBody>
      </p:sp>
      <p:pic>
        <p:nvPicPr>
          <p:cNvPr id="13" name="Picture 12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5DA41B8E-8445-A6D9-8D2E-32B2E883A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509" y="2174876"/>
            <a:ext cx="3487667" cy="17567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9BCB8CA-E556-0065-E86C-8AC690ED29CC}"/>
              </a:ext>
            </a:extLst>
          </p:cNvPr>
          <p:cNvSpPr txBox="1"/>
          <p:nvPr/>
        </p:nvSpPr>
        <p:spPr>
          <a:xfrm>
            <a:off x="405525" y="4505730"/>
            <a:ext cx="5934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Fira Sans" panose="020B0503050000020004" pitchFamily="34" charset="0"/>
              </a:rPr>
              <a:t>Age accuracy: &lt;1%.  , Gender accuracy: 89%, Ethnicity accuracy: 41.5% </a:t>
            </a:r>
          </a:p>
        </p:txBody>
      </p:sp>
      <p:pic>
        <p:nvPicPr>
          <p:cNvPr id="18" name="Picture 17" descr="Table&#10;&#10;Description automatically generated">
            <a:extLst>
              <a:ext uri="{FF2B5EF4-FFF2-40B4-BE49-F238E27FC236}">
                <a16:creationId xmlns:a16="http://schemas.microsoft.com/office/drawing/2014/main" id="{144FCD08-C2F6-C5B9-6022-AE0E0D7998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5640" y="2182896"/>
            <a:ext cx="4653517" cy="17567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 idx="6"/>
          </p:nvPr>
        </p:nvSpPr>
        <p:spPr>
          <a:xfrm>
            <a:off x="2157662" y="279817"/>
            <a:ext cx="5263705" cy="5727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tx1"/>
                </a:solidFill>
                <a:latin typeface="Marker Felt Thin" panose="02000400000000000000" pitchFamily="2" charset="77"/>
              </a:rPr>
              <a:t>Grouping the data</a:t>
            </a:r>
            <a:endParaRPr sz="2500" dirty="0">
              <a:solidFill>
                <a:schemeClr val="tx1"/>
              </a:solidFill>
              <a:latin typeface="Marker Felt Thin" panose="02000400000000000000" pitchFamily="2" charset="77"/>
            </a:endParaRPr>
          </a:p>
        </p:txBody>
      </p:sp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EBAABD89-8CDD-66F5-73A2-D5C02BB04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635" y="1102431"/>
            <a:ext cx="8084730" cy="33144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 idx="6"/>
          </p:nvPr>
        </p:nvSpPr>
        <p:spPr>
          <a:xfrm>
            <a:off x="1916084" y="184485"/>
            <a:ext cx="5311832" cy="6093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tx1"/>
                </a:solidFill>
                <a:latin typeface="Marker Felt Thin" panose="02000400000000000000" pitchFamily="2" charset="77"/>
              </a:rPr>
              <a:t>CNN Model Architecture</a:t>
            </a:r>
            <a:endParaRPr sz="2500" dirty="0">
              <a:solidFill>
                <a:schemeClr val="tx1"/>
              </a:solidFill>
              <a:latin typeface="Marker Felt Thin" panose="02000400000000000000" pitchFamily="2" charset="77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3CABB39-0D4D-36BC-0936-B682BE812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07" y="938215"/>
            <a:ext cx="3256992" cy="3858374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5EB4BE8-3463-2D0A-9A2A-7E68987D9B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3953" y="938215"/>
            <a:ext cx="3113835" cy="3862806"/>
          </a:xfrm>
          <a:prstGeom prst="rect">
            <a:avLst/>
          </a:prstGeom>
        </p:spPr>
      </p:pic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304D5288-A630-4D41-552C-90E779A5C9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7943" y="2019644"/>
            <a:ext cx="1755388" cy="160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093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 idx="6"/>
          </p:nvPr>
        </p:nvSpPr>
        <p:spPr>
          <a:xfrm>
            <a:off x="2433478" y="106852"/>
            <a:ext cx="4277044" cy="6149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tx1"/>
                </a:solidFill>
                <a:latin typeface="Marker Felt Thin" panose="02000400000000000000" pitchFamily="2" charset="77"/>
              </a:rPr>
              <a:t>CNN model building</a:t>
            </a:r>
            <a:endParaRPr sz="2500" dirty="0">
              <a:solidFill>
                <a:schemeClr val="tx1"/>
              </a:solidFill>
              <a:latin typeface="Marker Felt Thin" panose="02000400000000000000" pitchFamily="2" charset="77"/>
            </a:endParaRPr>
          </a:p>
        </p:txBody>
      </p:sp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331773" y="441112"/>
            <a:ext cx="8464269" cy="447884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  <a:endParaRPr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19A2CC68-E2DE-F2E1-8483-8226BAEA5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58" y="1069612"/>
            <a:ext cx="4405345" cy="16311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77A024-B258-B1BE-9AEA-2FDD777B358D}"/>
              </a:ext>
            </a:extLst>
          </p:cNvPr>
          <p:cNvSpPr txBox="1"/>
          <p:nvPr/>
        </p:nvSpPr>
        <p:spPr>
          <a:xfrm>
            <a:off x="347958" y="741841"/>
            <a:ext cx="6069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Defining the function – using early stopping and learning rate reduction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F2242A-B25B-1E78-A168-42F93B1A8E42}"/>
              </a:ext>
            </a:extLst>
          </p:cNvPr>
          <p:cNvSpPr txBox="1"/>
          <p:nvPr/>
        </p:nvSpPr>
        <p:spPr>
          <a:xfrm>
            <a:off x="331773" y="2767409"/>
            <a:ext cx="2273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Calling function for gender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DA0B83-E6EC-CA15-8C26-EF6FF95EB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958" y="3095180"/>
            <a:ext cx="4886194" cy="757809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084A9CDB-6594-0C9A-681B-8B31288031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958" y="3984260"/>
            <a:ext cx="5834215" cy="962645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D35E6E35-4A6C-85A8-DCB6-CF13B757E5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5615" y="1108099"/>
            <a:ext cx="4174112" cy="143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395678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348</Words>
  <Application>Microsoft Macintosh PowerPoint</Application>
  <PresentationFormat>On-screen Show (16:9)</PresentationFormat>
  <Paragraphs>72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Anton</vt:lpstr>
      <vt:lpstr>MARKER FELT THIN</vt:lpstr>
      <vt:lpstr>ACADEMY ENGRAVED LET PLAIN:1.0</vt:lpstr>
      <vt:lpstr>Times New Roman</vt:lpstr>
      <vt:lpstr>Rajdhani</vt:lpstr>
      <vt:lpstr>Arial</vt:lpstr>
      <vt:lpstr>Fira Sans Condensed Light</vt:lpstr>
      <vt:lpstr>Fira Sans</vt:lpstr>
      <vt:lpstr>Book Antiqua</vt:lpstr>
      <vt:lpstr>Advent Pro Light</vt:lpstr>
      <vt:lpstr>MARKER FELT THIN</vt:lpstr>
      <vt:lpstr>Ai Tech Agency by Slidesgo</vt:lpstr>
      <vt:lpstr>Age ,Gender and Ethnicity detection system</vt:lpstr>
      <vt:lpstr>Introduction &amp;  Data set description</vt:lpstr>
      <vt:lpstr>02</vt:lpstr>
      <vt:lpstr>PowerPoint Presentation</vt:lpstr>
      <vt:lpstr>Visualization</vt:lpstr>
      <vt:lpstr>Data Splitting and initial model 1</vt:lpstr>
      <vt:lpstr>Grouping the data</vt:lpstr>
      <vt:lpstr>CNN Model Architecture</vt:lpstr>
      <vt:lpstr>CNN model building</vt:lpstr>
      <vt:lpstr>CNN model building</vt:lpstr>
      <vt:lpstr>CNN model output</vt:lpstr>
      <vt:lpstr>RNN model building</vt:lpstr>
      <vt:lpstr>RNN model building</vt:lpstr>
      <vt:lpstr>RNN model output</vt:lpstr>
      <vt:lpstr>User input images</vt:lpstr>
      <vt:lpstr>Comparison of Output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 ,Gender and Ethnicity detection system</dc:title>
  <cp:lastModifiedBy>Parlapalli, Tejaswini</cp:lastModifiedBy>
  <cp:revision>12</cp:revision>
  <dcterms:modified xsi:type="dcterms:W3CDTF">2023-02-11T18:31:55Z</dcterms:modified>
</cp:coreProperties>
</file>